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2" r:id="rId2"/>
    <p:sldId id="279" r:id="rId3"/>
    <p:sldId id="281" r:id="rId4"/>
    <p:sldId id="282" r:id="rId5"/>
    <p:sldId id="283" r:id="rId6"/>
    <p:sldId id="280" r:id="rId7"/>
  </p:sldIdLst>
  <p:sldSz cx="9144000" cy="5143500" type="screen16x9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C8102E"/>
    <a:srgbClr val="BF8F41"/>
    <a:srgbClr val="CE1126"/>
    <a:srgbClr val="ACA39A"/>
    <a:srgbClr val="F1BE48"/>
    <a:srgbClr val="7A6E67"/>
    <a:srgbClr val="6E6259"/>
    <a:srgbClr val="010000"/>
    <a:srgbClr val="F2B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91E36-19BD-4CC2-BE16-C5C474ECA762}" v="165" dt="2024-10-30T13:40:58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1" autoAdjust="0"/>
    <p:restoredTop sz="96327" autoAdjust="0"/>
  </p:normalViewPr>
  <p:slideViewPr>
    <p:cSldViewPr>
      <p:cViewPr varScale="1">
        <p:scale>
          <a:sx n="80" d="100"/>
          <a:sy n="80" d="100"/>
        </p:scale>
        <p:origin x="538" y="4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uye, Usamah [GENGM]" userId="b1c4acab-cfda-47b6-9435-6319fd0c3e9e" providerId="ADAL" clId="{DC291E36-19BD-4CC2-BE16-C5C474ECA762}"/>
    <pc:docChg chg="undo custSel delSld modSld">
      <pc:chgData name="Kabuye, Usamah [GENGM]" userId="b1c4acab-cfda-47b6-9435-6319fd0c3e9e" providerId="ADAL" clId="{DC291E36-19BD-4CC2-BE16-C5C474ECA762}" dt="2024-10-30T13:41:07.116" v="249" actId="14100"/>
      <pc:docMkLst>
        <pc:docMk/>
      </pc:docMkLst>
      <pc:sldChg chg="del">
        <pc:chgData name="Kabuye, Usamah [GENGM]" userId="b1c4acab-cfda-47b6-9435-6319fd0c3e9e" providerId="ADAL" clId="{DC291E36-19BD-4CC2-BE16-C5C474ECA762}" dt="2024-10-28T17:36:43.667" v="63" actId="2696"/>
        <pc:sldMkLst>
          <pc:docMk/>
          <pc:sldMk cId="4127045939" sldId="273"/>
        </pc:sldMkLst>
      </pc:sldChg>
      <pc:sldChg chg="addSp modSp mod modAnim">
        <pc:chgData name="Kabuye, Usamah [GENGM]" userId="b1c4acab-cfda-47b6-9435-6319fd0c3e9e" providerId="ADAL" clId="{DC291E36-19BD-4CC2-BE16-C5C474ECA762}" dt="2024-10-30T06:39:01.822" v="200"/>
        <pc:sldMkLst>
          <pc:docMk/>
          <pc:sldMk cId="1626572502" sldId="275"/>
        </pc:sldMkLst>
        <pc:spChg chg="mod">
          <ac:chgData name="Kabuye, Usamah [GENGM]" userId="b1c4acab-cfda-47b6-9435-6319fd0c3e9e" providerId="ADAL" clId="{DC291E36-19BD-4CC2-BE16-C5C474ECA762}" dt="2024-10-28T17:40:13.559" v="65" actId="13926"/>
          <ac:spMkLst>
            <pc:docMk/>
            <pc:sldMk cId="1626572502" sldId="275"/>
            <ac:spMk id="3" creationId="{E6714EAE-E217-5C1D-D696-5175A09BB560}"/>
          </ac:spMkLst>
        </pc:spChg>
        <pc:spChg chg="mod">
          <ac:chgData name="Kabuye, Usamah [GENGM]" userId="b1c4acab-cfda-47b6-9435-6319fd0c3e9e" providerId="ADAL" clId="{DC291E36-19BD-4CC2-BE16-C5C474ECA762}" dt="2024-10-30T06:21:39.970" v="166" actId="1076"/>
          <ac:spMkLst>
            <pc:docMk/>
            <pc:sldMk cId="1626572502" sldId="275"/>
            <ac:spMk id="11" creationId="{00000000-0000-0000-0000-000000000000}"/>
          </ac:spMkLst>
        </pc:spChg>
        <pc:picChg chg="add mod">
          <ac:chgData name="Kabuye, Usamah [GENGM]" userId="b1c4acab-cfda-47b6-9435-6319fd0c3e9e" providerId="ADAL" clId="{DC291E36-19BD-4CC2-BE16-C5C474ECA762}" dt="2024-10-30T06:31:38.058" v="187" actId="1076"/>
          <ac:picMkLst>
            <pc:docMk/>
            <pc:sldMk cId="1626572502" sldId="275"/>
            <ac:picMk id="5" creationId="{11DB225D-A61D-995A-19F0-AC138B5AEC7A}"/>
          </ac:picMkLst>
        </pc:picChg>
        <pc:picChg chg="mod">
          <ac:chgData name="Kabuye, Usamah [GENGM]" userId="b1c4acab-cfda-47b6-9435-6319fd0c3e9e" providerId="ADAL" clId="{DC291E36-19BD-4CC2-BE16-C5C474ECA762}" dt="2024-10-30T06:35:04.350" v="195" actId="1076"/>
          <ac:picMkLst>
            <pc:docMk/>
            <pc:sldMk cId="1626572502" sldId="275"/>
            <ac:picMk id="9" creationId="{BFD9FE95-F427-ADC1-2736-6792CA544320}"/>
          </ac:picMkLst>
        </pc:picChg>
      </pc:sldChg>
      <pc:sldChg chg="modSp mod modAnim">
        <pc:chgData name="Kabuye, Usamah [GENGM]" userId="b1c4acab-cfda-47b6-9435-6319fd0c3e9e" providerId="ADAL" clId="{DC291E36-19BD-4CC2-BE16-C5C474ECA762}" dt="2024-10-30T13:33:20.125" v="245" actId="1036"/>
        <pc:sldMkLst>
          <pc:docMk/>
          <pc:sldMk cId="2815494037" sldId="277"/>
        </pc:sldMkLst>
        <pc:spChg chg="mod">
          <ac:chgData name="Kabuye, Usamah [GENGM]" userId="b1c4acab-cfda-47b6-9435-6319fd0c3e9e" providerId="ADAL" clId="{DC291E36-19BD-4CC2-BE16-C5C474ECA762}" dt="2024-10-30T13:33:20.125" v="245" actId="1036"/>
          <ac:spMkLst>
            <pc:docMk/>
            <pc:sldMk cId="2815494037" sldId="277"/>
            <ac:spMk id="4" creationId="{B32E86F3-DF5D-817A-4B2B-ACB0523A35A9}"/>
          </ac:spMkLst>
        </pc:spChg>
      </pc:sldChg>
      <pc:sldChg chg="modSp mod modAnim">
        <pc:chgData name="Kabuye, Usamah [GENGM]" userId="b1c4acab-cfda-47b6-9435-6319fd0c3e9e" providerId="ADAL" clId="{DC291E36-19BD-4CC2-BE16-C5C474ECA762}" dt="2024-10-30T05:40:52.106" v="113"/>
        <pc:sldMkLst>
          <pc:docMk/>
          <pc:sldMk cId="2634095298" sldId="279"/>
        </pc:sldMkLst>
        <pc:spChg chg="mod">
          <ac:chgData name="Kabuye, Usamah [GENGM]" userId="b1c4acab-cfda-47b6-9435-6319fd0c3e9e" providerId="ADAL" clId="{DC291E36-19BD-4CC2-BE16-C5C474ECA762}" dt="2024-10-30T05:24:04.285" v="70" actId="1076"/>
          <ac:spMkLst>
            <pc:docMk/>
            <pc:sldMk cId="2634095298" sldId="279"/>
            <ac:spMk id="4" creationId="{4DB56A81-8FBD-9DB4-3FF9-D9F77E491D47}"/>
          </ac:spMkLst>
        </pc:spChg>
        <pc:spChg chg="mod">
          <ac:chgData name="Kabuye, Usamah [GENGM]" userId="b1c4acab-cfda-47b6-9435-6319fd0c3e9e" providerId="ADAL" clId="{DC291E36-19BD-4CC2-BE16-C5C474ECA762}" dt="2024-10-28T16:32:34.824" v="52" actId="1038"/>
          <ac:spMkLst>
            <pc:docMk/>
            <pc:sldMk cId="2634095298" sldId="279"/>
            <ac:spMk id="11" creationId="{00000000-0000-0000-0000-000000000000}"/>
          </ac:spMkLst>
        </pc:spChg>
        <pc:cxnChg chg="mod">
          <ac:chgData name="Kabuye, Usamah [GENGM]" userId="b1c4acab-cfda-47b6-9435-6319fd0c3e9e" providerId="ADAL" clId="{DC291E36-19BD-4CC2-BE16-C5C474ECA762}" dt="2024-10-28T16:32:20.783" v="46" actId="14100"/>
          <ac:cxnSpMkLst>
            <pc:docMk/>
            <pc:sldMk cId="2634095298" sldId="279"/>
            <ac:cxnSpMk id="12" creationId="{00000000-0000-0000-0000-000000000000}"/>
          </ac:cxnSpMkLst>
        </pc:cxnChg>
      </pc:sldChg>
      <pc:sldChg chg="addSp modSp mod">
        <pc:chgData name="Kabuye, Usamah [GENGM]" userId="b1c4acab-cfda-47b6-9435-6319fd0c3e9e" providerId="ADAL" clId="{DC291E36-19BD-4CC2-BE16-C5C474ECA762}" dt="2024-10-30T13:41:07.116" v="249" actId="14100"/>
        <pc:sldMkLst>
          <pc:docMk/>
          <pc:sldMk cId="1286832116" sldId="280"/>
        </pc:sldMkLst>
        <pc:spChg chg="mod">
          <ac:chgData name="Kabuye, Usamah [GENGM]" userId="b1c4acab-cfda-47b6-9435-6319fd0c3e9e" providerId="ADAL" clId="{DC291E36-19BD-4CC2-BE16-C5C474ECA762}" dt="2024-10-30T13:16:59.350" v="228" actId="12"/>
          <ac:spMkLst>
            <pc:docMk/>
            <pc:sldMk cId="1286832116" sldId="280"/>
            <ac:spMk id="3" creationId="{1CCD923F-823F-9EAB-29EB-FCBB87982A87}"/>
          </ac:spMkLst>
        </pc:spChg>
        <pc:picChg chg="mod">
          <ac:chgData name="Kabuye, Usamah [GENGM]" userId="b1c4acab-cfda-47b6-9435-6319fd0c3e9e" providerId="ADAL" clId="{DC291E36-19BD-4CC2-BE16-C5C474ECA762}" dt="2024-10-30T13:41:07.116" v="249" actId="14100"/>
          <ac:picMkLst>
            <pc:docMk/>
            <pc:sldMk cId="1286832116" sldId="280"/>
            <ac:picMk id="6" creationId="{18837401-4D36-6759-C4CA-B418B360B56C}"/>
          </ac:picMkLst>
        </pc:picChg>
        <pc:picChg chg="mod">
          <ac:chgData name="Kabuye, Usamah [GENGM]" userId="b1c4acab-cfda-47b6-9435-6319fd0c3e9e" providerId="ADAL" clId="{DC291E36-19BD-4CC2-BE16-C5C474ECA762}" dt="2024-10-30T13:40:48.522" v="247" actId="14100"/>
          <ac:picMkLst>
            <pc:docMk/>
            <pc:sldMk cId="1286832116" sldId="280"/>
            <ac:picMk id="7" creationId="{F5A4E34B-CDEE-5201-C244-11AD69F6ECB9}"/>
          </ac:picMkLst>
        </pc:picChg>
        <pc:picChg chg="add mod">
          <ac:chgData name="Kabuye, Usamah [GENGM]" userId="b1c4acab-cfda-47b6-9435-6319fd0c3e9e" providerId="ADAL" clId="{DC291E36-19BD-4CC2-BE16-C5C474ECA762}" dt="2024-10-28T16:36:17.933" v="62" actId="1076"/>
          <ac:picMkLst>
            <pc:docMk/>
            <pc:sldMk cId="1286832116" sldId="280"/>
            <ac:picMk id="9" creationId="{DE8D7F76-B7B0-79C7-AABE-FA3F8AE29D2D}"/>
          </ac:picMkLst>
        </pc:picChg>
        <pc:picChg chg="mod">
          <ac:chgData name="Kabuye, Usamah [GENGM]" userId="b1c4acab-cfda-47b6-9435-6319fd0c3e9e" providerId="ADAL" clId="{DC291E36-19BD-4CC2-BE16-C5C474ECA762}" dt="2024-10-30T13:40:58.341" v="248" actId="14100"/>
          <ac:picMkLst>
            <pc:docMk/>
            <pc:sldMk cId="1286832116" sldId="280"/>
            <ac:picMk id="1028" creationId="{1D5A7396-6076-1378-D13C-CC5FDE6886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7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55E5-DDC5-8336-3AF7-6A7917E5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47525-5A4E-D17F-8C59-0657A7628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BE48A-C613-D1C6-8667-CB747D2C0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BF91-49ED-97FC-4A80-E92861AEB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69D33-E96C-824F-B268-BDAC184E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EC2FB-E7EA-D0C8-84AD-30CBFE85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B830A-CAAF-C3CE-96F0-F44A95798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E0EDD-8E3E-B162-C035-33D182D87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29826-99C5-C77A-B858-D10B83879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DE9C-408A-526F-AE34-FDB32D17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5398-61AD-20A4-AA99-F0F41D4BB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221C9-DBD0-F055-8471-E50C6920B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FAC58-7241-5A50-1E12-C60122A37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DF28-FEFB-3378-5660-555A76232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87FD1-9253-0AE0-5072-9076E0FD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163705" y="47553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Unit or Department Name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0" y="45529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34858" y="526964"/>
            <a:ext cx="8991600" cy="37973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Genetic parameters and genome-wide association studies of disease in growing pigs under a polymicrobial natural disease challenge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Usamah Kabuye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student | Genetics and Genomics | Dr. Jack Dekkers’ lab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Science Department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NSIF Meeting October 14 - 16, Kansas City, MO</a:t>
            </a:r>
          </a:p>
          <a:p>
            <a:pPr>
              <a:lnSpc>
                <a:spcPct val="150000"/>
              </a:lnSpc>
            </a:pPr>
            <a:endParaRPr lang="en-US" sz="1000" baseline="30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baseline="30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705350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A0E1A0-3240-13EF-AC99-5BD98866256E}"/>
              </a:ext>
            </a:extLst>
          </p:cNvPr>
          <p:cNvCxnSpPr/>
          <p:nvPr/>
        </p:nvCxnSpPr>
        <p:spPr bwMode="auto">
          <a:xfrm>
            <a:off x="0" y="5143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CB9383-9D78-B74A-C320-13F0A6D7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" y="4629149"/>
            <a:ext cx="87249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8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228600" y="5143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381822-8224-3C2A-B6EC-8E4673BE184C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D4C60-0D7C-FD35-1931-0524075B2F53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BBB5B7-0530-267D-6223-7659474DE1BF}"/>
              </a:ext>
            </a:extLst>
          </p:cNvPr>
          <p:cNvGrpSpPr/>
          <p:nvPr/>
        </p:nvGrpSpPr>
        <p:grpSpPr>
          <a:xfrm>
            <a:off x="0" y="4629152"/>
            <a:ext cx="8077200" cy="514348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C042F7-805F-6EED-6E41-6DB8FA6A2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7" y="18792359"/>
              <a:ext cx="12921366" cy="2046962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CD6A09-D6EE-5105-882B-4EAEC2A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E202CC-12AB-DBDE-F47D-E84DBC7F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F73B1A-4D02-D4DD-0424-4F1E3F76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44B3DFB-4DD9-DCA3-5C68-2B258877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8"/>
            <a:ext cx="1051758" cy="535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93B3D5-CF44-6612-6289-7A3A26C28F3A}"/>
              </a:ext>
            </a:extLst>
          </p:cNvPr>
          <p:cNvSpPr txBox="1"/>
          <p:nvPr/>
        </p:nvSpPr>
        <p:spPr>
          <a:xfrm>
            <a:off x="3023160" y="-41136"/>
            <a:ext cx="284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123885"/>
                </a:solidFill>
                <a:latin typeface="Calibri" panose="020F0502020204030204"/>
              </a:rPr>
              <a:t>Introduction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F3514-A7FE-D90D-1340-D1663F0EE193}"/>
              </a:ext>
            </a:extLst>
          </p:cNvPr>
          <p:cNvSpPr txBox="1"/>
          <p:nvPr/>
        </p:nvSpPr>
        <p:spPr>
          <a:xfrm>
            <a:off x="76200" y="557721"/>
            <a:ext cx="8991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most pig breeding programs is conducted in high-health nucleus herds, while pigs typically encounter multiple pathogens in commercial herds.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just" defTabSz="457200" eaLnBrk="1" fontAlgn="auto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knowledge gap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remains on genetic parameters and genomics of disease-related traits of growing pigs under a polymicrobial disease challenge.</a:t>
            </a:r>
          </a:p>
          <a:p>
            <a:pPr lvl="0" algn="ctr" defTabSz="457200" eaLnBrk="1" fontAlgn="auto" hangingPunct="1">
              <a:spcAft>
                <a:spcPts val="1200"/>
              </a:spcAft>
              <a:defRPr/>
            </a:pPr>
            <a:r>
              <a:rPr lang="en-US" sz="2000" b="1" u="sng" dirty="0">
                <a:solidFill>
                  <a:srgbClr val="1238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genetic parameters and identify genomic regions and pathways associated with disease of growing pigs exposed to a natural polymicrobial disease challenge.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A couple of people in a pig farm&#10;&#10;AI-generated content may be incorrect.">
            <a:extLst>
              <a:ext uri="{FF2B5EF4-FFF2-40B4-BE49-F238E27FC236}">
                <a16:creationId xmlns:a16="http://schemas.microsoft.com/office/drawing/2014/main" id="{4F3F64BC-D312-6749-3E49-4F9565928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04" y="1149896"/>
            <a:ext cx="3525495" cy="1676400"/>
          </a:xfrm>
          <a:prstGeom prst="rect">
            <a:avLst/>
          </a:prstGeom>
        </p:spPr>
      </p:pic>
      <p:pic>
        <p:nvPicPr>
          <p:cNvPr id="33" name="Picture 32" descr="A group of pigs in mud&#10;&#10;AI-generated content may be incorrect.">
            <a:extLst>
              <a:ext uri="{FF2B5EF4-FFF2-40B4-BE49-F238E27FC236}">
                <a16:creationId xmlns:a16="http://schemas.microsoft.com/office/drawing/2014/main" id="{171F0820-01F5-BFCD-67DA-4D714E56E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1094643"/>
            <a:ext cx="3648765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F4A4-3EB9-D400-24F9-1EB776C1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73C11-48C0-10DA-1F9D-B219C212EED6}"/>
              </a:ext>
            </a:extLst>
          </p:cNvPr>
          <p:cNvCxnSpPr>
            <a:cxnSpLocks/>
          </p:cNvCxnSpPr>
          <p:nvPr/>
        </p:nvCxnSpPr>
        <p:spPr bwMode="auto">
          <a:xfrm>
            <a:off x="228600" y="5143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665848-C915-1416-8398-49469225D0D1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E23A3-920D-F508-7F54-498C4CA9D97C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74F6DC-B5B4-5065-E87C-257889C4654A}"/>
              </a:ext>
            </a:extLst>
          </p:cNvPr>
          <p:cNvGrpSpPr/>
          <p:nvPr/>
        </p:nvGrpSpPr>
        <p:grpSpPr>
          <a:xfrm>
            <a:off x="-15041" y="4642769"/>
            <a:ext cx="8077200" cy="496329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677605-2715-DF93-09A7-6C75910C9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8" y="18792362"/>
              <a:ext cx="12921367" cy="2046963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F7FB65-2592-8926-5537-9646F3DC1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355A4E-F077-EF64-4788-EE1304A3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71E131-8EF3-3630-2395-70C8BF5C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308ED3F-5EF5-A41C-9707-6FE87FC73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9"/>
            <a:ext cx="1051758" cy="4917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C37D40-201E-5B83-98A5-040174954462}"/>
              </a:ext>
            </a:extLst>
          </p:cNvPr>
          <p:cNvSpPr txBox="1"/>
          <p:nvPr/>
        </p:nvSpPr>
        <p:spPr>
          <a:xfrm>
            <a:off x="2209800" y="38272"/>
            <a:ext cx="413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123885"/>
                </a:solidFill>
                <a:latin typeface="Calibri" panose="020F0502020204030204"/>
              </a:rPr>
              <a:t>Materials and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C9A36-7A23-CC1B-6A9A-FFA8F9721D3C}"/>
              </a:ext>
            </a:extLst>
          </p:cNvPr>
          <p:cNvSpPr txBox="1"/>
          <p:nvPr/>
        </p:nvSpPr>
        <p:spPr>
          <a:xfrm>
            <a:off x="228600" y="51435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three-phase natural polymicrobial disease challenge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(Putz et al.,2019, Frontiers in Genetics)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8DF9E-A777-3895-1167-E164E80DE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819150"/>
            <a:ext cx="8382000" cy="1084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FECCEC-4C80-0C2F-F9E7-86BD2AD6F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89" y="2547260"/>
            <a:ext cx="1411402" cy="990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6083FC-5763-FE87-9AB1-42915B248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7448" y="2548415"/>
            <a:ext cx="1524000" cy="11250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946C50-6679-689D-29C6-A2E9975B759E}"/>
              </a:ext>
            </a:extLst>
          </p:cNvPr>
          <p:cNvSpPr txBox="1"/>
          <p:nvPr/>
        </p:nvSpPr>
        <p:spPr>
          <a:xfrm>
            <a:off x="4419600" y="1581150"/>
            <a:ext cx="382862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Disease resilience data collection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8559C-4142-19C0-7E90-CC74721810E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79948" y="-2997"/>
            <a:ext cx="505380" cy="4130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6DA835-BC94-A28A-D94A-E4D40C49B8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985" y="2610538"/>
            <a:ext cx="1446815" cy="9021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F92F21-1B5D-4876-E5B8-0828E430E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3531" y="2531865"/>
            <a:ext cx="1060724" cy="884261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28921191-ED25-9A03-AC99-CBD19FD5D169}"/>
              </a:ext>
            </a:extLst>
          </p:cNvPr>
          <p:cNvSpPr/>
          <p:nvPr/>
        </p:nvSpPr>
        <p:spPr bwMode="auto">
          <a:xfrm>
            <a:off x="6585532" y="2872720"/>
            <a:ext cx="501068" cy="427398"/>
          </a:xfrm>
          <a:prstGeom prst="plus">
            <a:avLst>
              <a:gd name="adj" fmla="val 38769"/>
            </a:avLst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617DA-3978-E377-AEA3-126698141E0C}"/>
              </a:ext>
            </a:extLst>
          </p:cNvPr>
          <p:cNvSpPr txBox="1"/>
          <p:nvPr/>
        </p:nvSpPr>
        <p:spPr>
          <a:xfrm>
            <a:off x="162606" y="1791831"/>
            <a:ext cx="26670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Animals and genotyping</a:t>
            </a:r>
          </a:p>
          <a:p>
            <a:pPr marL="171450" indent="-171450" algn="l" defTabSz="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2388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4,095 Y × LR barrows </a:t>
            </a:r>
          </a:p>
          <a:p>
            <a:pPr marL="171450" indent="-171450" algn="l" defTabSz="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2388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65 batches (each ~60 -75 pigs)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AE064-B137-3988-3509-AF1D16F34B29}"/>
              </a:ext>
            </a:extLst>
          </p:cNvPr>
          <p:cNvSpPr txBox="1"/>
          <p:nvPr/>
        </p:nvSpPr>
        <p:spPr>
          <a:xfrm>
            <a:off x="56452" y="3714750"/>
            <a:ext cx="901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5E08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Variance Component Estimation and GWAS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Uni- and bi-variate analyses using generalized and mixed linear models with genomics (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ASReml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4.2) and GWAS using JWAS software.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5E08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Model: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200" baseline="-25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ijkl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</a:t>
            </a:r>
            <a:r>
              <a:rPr lang="en-US" sz="1200" baseline="-25000" dirty="0" err="1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US" sz="1200" dirty="0" err="1">
                <a:solidFill>
                  <a:srgbClr val="007E39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EntryAge</a:t>
            </a:r>
            <a:r>
              <a:rPr lang="en-US" sz="1200" baseline="-25000" dirty="0" err="1">
                <a:solidFill>
                  <a:srgbClr val="007E39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ijkl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US" sz="12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  <a:r>
              <a:rPr lang="en-US" sz="1200" baseline="-250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12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Sow</a:t>
            </a:r>
            <a:r>
              <a:rPr lang="en-US" sz="1200" baseline="-250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ijk</a:t>
            </a:r>
            <a:r>
              <a:rPr lang="en-US" sz="1200" dirty="0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US" sz="1200" dirty="0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Pig(</a:t>
            </a:r>
            <a:r>
              <a:rPr lang="en-US" sz="12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grm</a:t>
            </a:r>
            <a:r>
              <a:rPr lang="en-US" sz="1200" dirty="0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200" baseline="-250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ijkl</a:t>
            </a:r>
            <a:r>
              <a:rPr lang="en-US" sz="1200" dirty="0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US" sz="12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1200" baseline="-25000" dirty="0" err="1">
                <a:solidFill>
                  <a:srgbClr val="B3153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ijkl</a:t>
            </a:r>
            <a:endParaRPr lang="en-US" sz="1200" baseline="-25000" dirty="0">
              <a:solidFill>
                <a:srgbClr val="B31536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5E08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Ontology term enrichment analyses: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0.25 Mb windows that did not reach significance, using GSEA 4.3.3 software.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975E4FD-D32F-78F5-2E1E-F2E6B14DCB5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101752" y="2144999"/>
            <a:ext cx="319396" cy="16244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24745B-E7B9-8D8F-F456-C628E9943476}"/>
              </a:ext>
            </a:extLst>
          </p:cNvPr>
          <p:cNvSpPr txBox="1"/>
          <p:nvPr/>
        </p:nvSpPr>
        <p:spPr>
          <a:xfrm>
            <a:off x="3286454" y="2247279"/>
            <a:ext cx="27333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Phenotypic data </a:t>
            </a:r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health treatments and mortality records categorized as: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Meningitis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Respiratory distress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Scours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Unthriftiness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viral and/or bacterial infections </a:t>
            </a:r>
          </a:p>
          <a:p>
            <a:pPr algn="l" defTabSz="280940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5" grpId="0" animBg="1"/>
      <p:bldP spid="36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DCE87-49BA-3EA1-D271-75E3B35C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606F74-22D8-8B21-BC2C-F69E9FE9B433}"/>
              </a:ext>
            </a:extLst>
          </p:cNvPr>
          <p:cNvCxnSpPr>
            <a:cxnSpLocks/>
          </p:cNvCxnSpPr>
          <p:nvPr/>
        </p:nvCxnSpPr>
        <p:spPr bwMode="auto">
          <a:xfrm>
            <a:off x="228600" y="5143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43C044-4966-5BE2-75CB-C6800FA1A77C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84F1E-5CD5-5500-2C2C-DD40E98B57BC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E0851-3B2C-2EAA-1C13-94858E1AB665}"/>
              </a:ext>
            </a:extLst>
          </p:cNvPr>
          <p:cNvGrpSpPr/>
          <p:nvPr/>
        </p:nvGrpSpPr>
        <p:grpSpPr>
          <a:xfrm>
            <a:off x="0" y="4629152"/>
            <a:ext cx="8077200" cy="514348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D8EF379-E6CF-79B6-B977-901AB2E04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7" y="18792359"/>
              <a:ext cx="12921366" cy="2046962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C1FB14-19B1-6AD3-EF47-9250E733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CC9C1C-7F00-5EC3-460E-443BC1F5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76BF84-7B1B-119A-9BBB-A5E0DA71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8F0625A-5107-70C3-8BC7-CCA7CBAD9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9"/>
            <a:ext cx="1051758" cy="5091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6F606-F568-6ABA-311F-E668A5366180}"/>
              </a:ext>
            </a:extLst>
          </p:cNvPr>
          <p:cNvSpPr txBox="1"/>
          <p:nvPr/>
        </p:nvSpPr>
        <p:spPr>
          <a:xfrm>
            <a:off x="3620275" y="-19050"/>
            <a:ext cx="156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123885"/>
                </a:solidFill>
                <a:latin typeface="Calibri" panose="020F0502020204030204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64A54-9E67-5D97-42B9-9B28109E1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823070"/>
            <a:ext cx="5410200" cy="3643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F0624-D6E3-B5C6-6594-4162A05E57F6}"/>
              </a:ext>
            </a:extLst>
          </p:cNvPr>
          <p:cNvSpPr txBox="1"/>
          <p:nvPr/>
        </p:nvSpPr>
        <p:spPr>
          <a:xfrm>
            <a:off x="217336" y="808922"/>
            <a:ext cx="289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Respiratory distress treatment rate and mortality tended to have higher heritability estimates, both in the nursery and finisher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CAEA58-BB00-CC16-B9AF-604BD6B093FA}"/>
              </a:ext>
            </a:extLst>
          </p:cNvPr>
          <p:cNvSpPr txBox="1"/>
          <p:nvPr/>
        </p:nvSpPr>
        <p:spPr>
          <a:xfrm>
            <a:off x="158363" y="153493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Litter effects were generally low, but stronger in the challenge nursery.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B461A6-33A5-A2A6-4CC1-576192D99F8A}"/>
                  </a:ext>
                </a:extLst>
              </p:cNvPr>
              <p:cNvSpPr txBox="1"/>
              <p:nvPr/>
            </p:nvSpPr>
            <p:spPr>
              <a:xfrm>
                <a:off x="144449" y="2118382"/>
                <a:ext cx="289560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sz="1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000" dirty="0">
                    <a:solidFill>
                      <a:srgbClr val="00206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for respiratory distress among treatment rate and mortality were generally positive, both in the challenge nursery and finisher.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B461A6-33A5-A2A6-4CC1-576192D99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" y="2118382"/>
                <a:ext cx="2895600" cy="566502"/>
              </a:xfrm>
              <a:prstGeom prst="rect">
                <a:avLst/>
              </a:prstGeom>
              <a:blipFill>
                <a:blip r:embed="rId9"/>
                <a:stretch>
                  <a:fillRect t="-108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64BFCB7-DA8B-B227-7EE2-68EF93123D13}"/>
              </a:ext>
            </a:extLst>
          </p:cNvPr>
          <p:cNvSpPr txBox="1"/>
          <p:nvPr/>
        </p:nvSpPr>
        <p:spPr>
          <a:xfrm>
            <a:off x="152400" y="3445588"/>
            <a:ext cx="289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GSEA identified several enriched biological processes e.g. disease susceptibility and immune capacity.</a:t>
            </a:r>
            <a:endParaRPr lang="en-US" sz="1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A4F34-2BC3-A8CF-8047-E81E92E2228B}"/>
              </a:ext>
            </a:extLst>
          </p:cNvPr>
          <p:cNvSpPr txBox="1"/>
          <p:nvPr/>
        </p:nvSpPr>
        <p:spPr>
          <a:xfrm>
            <a:off x="152400" y="2833083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identified several genomic regions and candidate genes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925A65-8977-13F9-72FC-7A6353089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779681"/>
            <a:ext cx="5562600" cy="3690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BCC2F-E531-C2CD-BF3C-8F969D2D78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0264" y="822006"/>
            <a:ext cx="5627536" cy="3643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3F9A24-E21E-9BD4-E2F4-DED23F61F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4301" y="686504"/>
            <a:ext cx="5627536" cy="38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1066-CD88-E546-396C-3D4B1702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05B85B-04AF-5412-F68F-41DD987E383F}"/>
              </a:ext>
            </a:extLst>
          </p:cNvPr>
          <p:cNvCxnSpPr>
            <a:cxnSpLocks/>
          </p:cNvCxnSpPr>
          <p:nvPr/>
        </p:nvCxnSpPr>
        <p:spPr bwMode="auto">
          <a:xfrm>
            <a:off x="228600" y="5905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54B889-62D9-255F-7284-27AEA9F0D603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ADE09-5A5A-35E1-0658-7A282A1BB727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2A7A4-C939-61EA-9B2E-30FF69188478}"/>
              </a:ext>
            </a:extLst>
          </p:cNvPr>
          <p:cNvGrpSpPr/>
          <p:nvPr/>
        </p:nvGrpSpPr>
        <p:grpSpPr>
          <a:xfrm>
            <a:off x="0" y="4629152"/>
            <a:ext cx="8077200" cy="514348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207A4F-A7E3-11BB-AC63-A8F8A1673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7" y="18792359"/>
              <a:ext cx="12921366" cy="2046962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2CA802-7D9E-B16F-1AF5-0FCDE7B6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B1B067-6E1F-2EE3-0D5B-2C4F604C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984239-C105-BBF2-3222-D326CB3C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8B2B8-1DE9-D9D6-38D3-18D9F21CC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8"/>
            <a:ext cx="1051758" cy="535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7B0FDD-9DAD-C415-283D-29245398BEBA}"/>
              </a:ext>
            </a:extLst>
          </p:cNvPr>
          <p:cNvSpPr txBox="1"/>
          <p:nvPr/>
        </p:nvSpPr>
        <p:spPr>
          <a:xfrm>
            <a:off x="2779425" y="-102691"/>
            <a:ext cx="261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123885"/>
                </a:solidFill>
                <a:latin typeface="Calibri" panose="020F0502020204030204"/>
              </a:rPr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685C8-6495-A515-8225-BDFEC31AEC8A}"/>
              </a:ext>
            </a:extLst>
          </p:cNvPr>
          <p:cNvSpPr txBox="1"/>
          <p:nvPr/>
        </p:nvSpPr>
        <p:spPr>
          <a:xfrm>
            <a:off x="228600" y="633849"/>
            <a:ext cx="8686800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Respiratory distress treatment rate and mortality are substantially influenced by genetics, making it a key target for genetic selection. 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Litter effects are critical in early life stages but diminish as the pigs mature.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Selection strategies to improve health treatment and mortality traits should be balanced to avoid unintended consequences.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Genetic parameters and genomics provide the roadmap for breeding programs, and this study provides valuable information to breed for disease resilience in pigs.</a:t>
            </a:r>
          </a:p>
          <a:p>
            <a:pPr marL="171450" lvl="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Manuscript under preparation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91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81200" y="-19050"/>
            <a:ext cx="560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Acknowledgements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304800" y="514350"/>
            <a:ext cx="8534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381822-8224-3C2A-B6EC-8E4673BE184C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D923F-823F-9EAB-29EB-FCBB87982A87}"/>
              </a:ext>
            </a:extLst>
          </p:cNvPr>
          <p:cNvSpPr txBox="1"/>
          <p:nvPr/>
        </p:nvSpPr>
        <p:spPr>
          <a:xfrm>
            <a:off x="457200" y="514350"/>
            <a:ext cx="8077200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Co-authors: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John Harding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Michael Dyck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Frederic Fortin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Graham </a:t>
            </a:r>
            <a:r>
              <a:rPr lang="en-US" sz="16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Plastow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PigGen Canada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Jack Dekkers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Funding from Genome Canada, Genome Alberta, Genome Prairie, PigGen Canada, USDA NIFA (2017-67007-26144), and the National Pork Board Survivability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2A51-CCB7-DCEA-BA9B-C1175062ECC9}"/>
              </a:ext>
            </a:extLst>
          </p:cNvPr>
          <p:cNvSpPr txBox="1"/>
          <p:nvPr/>
        </p:nvSpPr>
        <p:spPr>
          <a:xfrm>
            <a:off x="5152053" y="22221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37401-4D36-6759-C4CA-B418B360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52484"/>
            <a:ext cx="3124200" cy="913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4E34B-CDEE-5201-C244-11AD69F6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75" y="2656274"/>
            <a:ext cx="1447800" cy="727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57DDA-90F6-8F9F-A07E-F8D5E2E8F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16" y="664035"/>
            <a:ext cx="3002084" cy="913996"/>
          </a:xfrm>
          <a:prstGeom prst="rect">
            <a:avLst/>
          </a:prstGeom>
        </p:spPr>
      </p:pic>
      <p:pic>
        <p:nvPicPr>
          <p:cNvPr id="1028" name="Picture 4" descr="Pork Checkoff logo">
            <a:extLst>
              <a:ext uri="{FF2B5EF4-FFF2-40B4-BE49-F238E27FC236}">
                <a16:creationId xmlns:a16="http://schemas.microsoft.com/office/drawing/2014/main" id="{1D5A7396-6076-1378-D13C-CC5FDE68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4790"/>
            <a:ext cx="1447800" cy="71858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D7F76-B7B0-79C7-AABE-FA3F8AE29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099125"/>
            <a:ext cx="697791" cy="4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211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PresentationWidescreen-WithNumbers_2A</Template>
  <TotalTime>33566</TotalTime>
  <Words>479</Words>
  <Application>Microsoft Office PowerPoint</Application>
  <PresentationFormat>On-screen Show (16:9)</PresentationFormat>
  <Paragraphs>67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Cambria Math</vt:lpstr>
      <vt:lpstr>ITC Berkeley Oldstyle Medium</vt:lpstr>
      <vt:lpstr>Times</vt:lpstr>
      <vt:lpstr>Univers 67 CondensedBold</vt:lpstr>
      <vt:lpstr>Univers 75 Black</vt:lpstr>
      <vt:lpstr>Wingdings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Kabuye, Usamah [GENGM]</dc:creator>
  <cp:lastModifiedBy>kabuye usamah</cp:lastModifiedBy>
  <cp:revision>6</cp:revision>
  <cp:lastPrinted>2024-10-10T17:03:32Z</cp:lastPrinted>
  <dcterms:created xsi:type="dcterms:W3CDTF">2024-06-29T06:03:35Z</dcterms:created>
  <dcterms:modified xsi:type="dcterms:W3CDTF">2025-10-05T21:59:15Z</dcterms:modified>
</cp:coreProperties>
</file>